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79" r:id="rId5"/>
    <p:sldId id="264" r:id="rId6"/>
    <p:sldId id="265" r:id="rId7"/>
    <p:sldId id="260" r:id="rId8"/>
    <p:sldId id="261" r:id="rId9"/>
    <p:sldId id="262" r:id="rId10"/>
    <p:sldId id="263" r:id="rId11"/>
    <p:sldId id="266" r:id="rId12"/>
    <p:sldId id="268" r:id="rId13"/>
    <p:sldId id="267" r:id="rId14"/>
    <p:sldId id="269" r:id="rId15"/>
    <p:sldId id="272" r:id="rId16"/>
    <p:sldId id="273" r:id="rId17"/>
    <p:sldId id="274" r:id="rId18"/>
    <p:sldId id="270" r:id="rId19"/>
    <p:sldId id="271" r:id="rId20"/>
    <p:sldId id="275" r:id="rId21"/>
    <p:sldId id="280" r:id="rId22"/>
    <p:sldId id="281" r:id="rId23"/>
    <p:sldId id="277" r:id="rId24"/>
    <p:sldId id="282" r:id="rId25"/>
    <p:sldId id="283" r:id="rId26"/>
    <p:sldId id="278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3CC4"/>
    <a:srgbClr val="00153E"/>
    <a:srgbClr val="B686DA"/>
    <a:srgbClr val="F79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F067B-AC7E-4E40-86F4-C12ED85D00F3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08AB1-055C-4BA6-BA20-4A2D2021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7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D345-03E5-419C-A790-D609FEF7B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A364A-FFAB-419D-8D44-598196E51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DAF15-09D0-4E3E-8BE7-E2AF54C6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4EF9-54E6-4253-B3AF-F8F39E1A3DCB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5FB1-53E4-4FEC-B1AE-D19F6466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24D4-5BA1-4DE6-A2A9-8EE1B157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9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130C-C846-4A59-B56C-C29D1E65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728A6-89D8-4485-A52E-A88A267D1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D80A-5DD8-4949-B570-1ABAF5F8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24C9-6539-4C63-9B5D-795342069E3B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992D-79C5-4495-A65B-B0162715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07F6-A3F8-4828-924B-F75C4146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204C9-C419-4D30-A922-09120564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22FB0-97E4-447A-861F-6D534C2A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E0C7D-A184-4A19-A900-C4296905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F513B-DC4A-49D7-B1C7-718D53B5C8B8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CA4F6-F4B0-490A-BFC0-22DDF933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CA7D-BD40-47DC-8742-2A261356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71CF-C7D6-4166-AACF-27428B3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F301-0057-44DF-98B0-B1AAA3FC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1499-517D-4A96-936C-F375A295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B481-ED4E-4519-9F36-419AA60B4DDE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F6E3-9F40-44A8-9C54-EAACD0EC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28B1F-82DA-41E6-A76F-7B4FE9A7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7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0657-8141-4193-B034-24CE77B6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3B35-2CC7-4C3A-93AB-60595A8ED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CF0F-7680-4337-AFC0-0B55B3C3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207DA-86AA-46B3-AD67-86EC2D6C176B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8609F-EFD6-41DD-B0CA-F46AFC6B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3DCE5-6629-45D0-AECD-F6C5DD63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2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5DEB-8DE7-476E-9A10-83820430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01B6E-658C-45C7-8DEF-8C92961F8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DBB67-07EB-40FC-8505-28D35397F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5934-12C3-47DA-A9CA-45D55A13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E776-EAFE-4F72-ACD1-BA26F150DA2A}" type="datetime1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F0035-8275-4E89-8870-B8E39167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B7855-3E1F-4D98-AEEC-593EB1CB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70CE-961F-43C8-A1ED-60A1AE23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2666-8D9D-434D-B605-3A43B44EF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34B2C-C475-4BC5-972E-CF7C7A0ED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9ACE1-3B20-4123-AD3F-FECBA9395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4D4EB-2A0C-475C-9194-D7E6DBD9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C3A2B-CF30-4779-BE75-6768F94E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C60A-4EF5-4F15-9433-BE1A1149A9C4}" type="datetime1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D2D36-7609-4F3C-8EE2-16B2AAD4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557E9-251F-4235-A91C-E7A27860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55A1-1473-4B8B-B0DD-D9762D4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DD85F-C107-4AEE-954A-CD04D013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7B64-CC06-4877-AF4B-0916A8D7D267}" type="datetime1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42595-E06B-46B2-9A48-51CFCB38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750CC-2026-4A2B-81AE-DCCA609D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9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FF0E0-48B2-435A-A85C-CF3A53D8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2389-338D-4BFD-BA1D-117F29453F2F}" type="datetime1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EEBB1-B82E-4193-82C7-8C64F1AB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EE173-2F22-4DEF-A51D-3F8BD602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8856-4DD6-41B3-AD71-40D2F00D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155C-2F1D-4BBB-AC09-D1A38685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33842-97B0-4A71-83A4-EE405C65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D9DFB-6105-43EA-A7CA-6BAFC44A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4B05-8ACB-4073-BE25-423AB7D37F07}" type="datetime1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4FFA2-9AB5-4919-8EF0-1B774F273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1328E-C3F9-447C-BB75-051848EB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4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AA26-B037-46EA-8131-03363927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1210C-B638-4624-88FA-8AD604211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BE74A-4C7A-475F-976E-C56551706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BDB8-1817-4532-BE78-86D1E66A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94FD-BD2C-48CE-B36B-D66A72B2B9F5}" type="datetime1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137D4-DE9A-46C9-8B68-1C16C45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B54A3-EDF9-4614-AF69-2A405EB6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7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D90FB-009D-4C0B-99E1-A8C1A37A8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D16D-4C56-423B-9498-9C249D24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57FD-845D-4BC5-BFB5-2227D7FE9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236C-0FBB-4E48-94D7-52028053EA6E}" type="datetime1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FD6A6-6012-4E2D-8A34-18418D817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AE6E-5EE8-4FCC-84A7-360BD43EF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94A67-C786-4D0F-8D4E-38672C8D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6">
                <a:lumMod val="40000"/>
                <a:lumOff val="60000"/>
              </a:schemeClr>
            </a:gs>
            <a:gs pos="85000">
              <a:srgbClr val="F799D8"/>
            </a:gs>
            <a:gs pos="100000">
              <a:srgbClr val="8A3CC4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0F189-0E71-4C4D-9279-9B5345428AD8}"/>
              </a:ext>
            </a:extLst>
          </p:cNvPr>
          <p:cNvSpPr/>
          <p:nvPr/>
        </p:nvSpPr>
        <p:spPr>
          <a:xfrm>
            <a:off x="3339019" y="4574901"/>
            <a:ext cx="5513962" cy="1618892"/>
          </a:xfrm>
          <a:custGeom>
            <a:avLst/>
            <a:gdLst>
              <a:gd name="connsiteX0" fmla="*/ 0 w 5513962"/>
              <a:gd name="connsiteY0" fmla="*/ 269821 h 1618892"/>
              <a:gd name="connsiteX1" fmla="*/ 269821 w 5513962"/>
              <a:gd name="connsiteY1" fmla="*/ 0 h 1618892"/>
              <a:gd name="connsiteX2" fmla="*/ 772780 w 5513962"/>
              <a:gd name="connsiteY2" fmla="*/ 0 h 1618892"/>
              <a:gd name="connsiteX3" fmla="*/ 1375225 w 5513962"/>
              <a:gd name="connsiteY3" fmla="*/ 0 h 1618892"/>
              <a:gd name="connsiteX4" fmla="*/ 1828441 w 5513962"/>
              <a:gd name="connsiteY4" fmla="*/ 0 h 1618892"/>
              <a:gd name="connsiteX5" fmla="*/ 2281657 w 5513962"/>
              <a:gd name="connsiteY5" fmla="*/ 0 h 1618892"/>
              <a:gd name="connsiteX6" fmla="*/ 2884103 w 5513962"/>
              <a:gd name="connsiteY6" fmla="*/ 0 h 1618892"/>
              <a:gd name="connsiteX7" fmla="*/ 3387062 w 5513962"/>
              <a:gd name="connsiteY7" fmla="*/ 0 h 1618892"/>
              <a:gd name="connsiteX8" fmla="*/ 4039250 w 5513962"/>
              <a:gd name="connsiteY8" fmla="*/ 0 h 1618892"/>
              <a:gd name="connsiteX9" fmla="*/ 4591952 w 5513962"/>
              <a:gd name="connsiteY9" fmla="*/ 0 h 1618892"/>
              <a:gd name="connsiteX10" fmla="*/ 5244141 w 5513962"/>
              <a:gd name="connsiteY10" fmla="*/ 0 h 1618892"/>
              <a:gd name="connsiteX11" fmla="*/ 5513962 w 5513962"/>
              <a:gd name="connsiteY11" fmla="*/ 269821 h 1618892"/>
              <a:gd name="connsiteX12" fmla="*/ 5513962 w 5513962"/>
              <a:gd name="connsiteY12" fmla="*/ 831031 h 1618892"/>
              <a:gd name="connsiteX13" fmla="*/ 5513962 w 5513962"/>
              <a:gd name="connsiteY13" fmla="*/ 1349071 h 1618892"/>
              <a:gd name="connsiteX14" fmla="*/ 5244141 w 5513962"/>
              <a:gd name="connsiteY14" fmla="*/ 1618892 h 1618892"/>
              <a:gd name="connsiteX15" fmla="*/ 4790925 w 5513962"/>
              <a:gd name="connsiteY15" fmla="*/ 1618892 h 1618892"/>
              <a:gd name="connsiteX16" fmla="*/ 4238223 w 5513962"/>
              <a:gd name="connsiteY16" fmla="*/ 1618892 h 1618892"/>
              <a:gd name="connsiteX17" fmla="*/ 3834750 w 5513962"/>
              <a:gd name="connsiteY17" fmla="*/ 1618892 h 1618892"/>
              <a:gd name="connsiteX18" fmla="*/ 3431278 w 5513962"/>
              <a:gd name="connsiteY18" fmla="*/ 1618892 h 1618892"/>
              <a:gd name="connsiteX19" fmla="*/ 3027805 w 5513962"/>
              <a:gd name="connsiteY19" fmla="*/ 1618892 h 1618892"/>
              <a:gd name="connsiteX20" fmla="*/ 2425360 w 5513962"/>
              <a:gd name="connsiteY20" fmla="*/ 1618892 h 1618892"/>
              <a:gd name="connsiteX21" fmla="*/ 1922401 w 5513962"/>
              <a:gd name="connsiteY21" fmla="*/ 1618892 h 1618892"/>
              <a:gd name="connsiteX22" fmla="*/ 1369698 w 5513962"/>
              <a:gd name="connsiteY22" fmla="*/ 1618892 h 1618892"/>
              <a:gd name="connsiteX23" fmla="*/ 269821 w 5513962"/>
              <a:gd name="connsiteY23" fmla="*/ 1618892 h 1618892"/>
              <a:gd name="connsiteX24" fmla="*/ 0 w 5513962"/>
              <a:gd name="connsiteY24" fmla="*/ 1349071 h 1618892"/>
              <a:gd name="connsiteX25" fmla="*/ 0 w 5513962"/>
              <a:gd name="connsiteY25" fmla="*/ 787861 h 1618892"/>
              <a:gd name="connsiteX26" fmla="*/ 0 w 5513962"/>
              <a:gd name="connsiteY26" fmla="*/ 269821 h 16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3962" h="1618892" fill="none" extrusionOk="0">
                <a:moveTo>
                  <a:pt x="0" y="269821"/>
                </a:moveTo>
                <a:cubicBezTo>
                  <a:pt x="14988" y="95977"/>
                  <a:pt x="111541" y="20227"/>
                  <a:pt x="269821" y="0"/>
                </a:cubicBezTo>
                <a:cubicBezTo>
                  <a:pt x="513107" y="-21102"/>
                  <a:pt x="554218" y="60101"/>
                  <a:pt x="772780" y="0"/>
                </a:cubicBezTo>
                <a:cubicBezTo>
                  <a:pt x="991342" y="-60101"/>
                  <a:pt x="1241776" y="62795"/>
                  <a:pt x="1375225" y="0"/>
                </a:cubicBezTo>
                <a:cubicBezTo>
                  <a:pt x="1508674" y="-62795"/>
                  <a:pt x="1683516" y="16529"/>
                  <a:pt x="1828441" y="0"/>
                </a:cubicBezTo>
                <a:cubicBezTo>
                  <a:pt x="1973366" y="-16529"/>
                  <a:pt x="2177121" y="45411"/>
                  <a:pt x="2281657" y="0"/>
                </a:cubicBezTo>
                <a:cubicBezTo>
                  <a:pt x="2386193" y="-45411"/>
                  <a:pt x="2718191" y="55038"/>
                  <a:pt x="2884103" y="0"/>
                </a:cubicBezTo>
                <a:cubicBezTo>
                  <a:pt x="3050015" y="-55038"/>
                  <a:pt x="3165022" y="28053"/>
                  <a:pt x="3387062" y="0"/>
                </a:cubicBezTo>
                <a:cubicBezTo>
                  <a:pt x="3609102" y="-28053"/>
                  <a:pt x="3763727" y="77620"/>
                  <a:pt x="4039250" y="0"/>
                </a:cubicBezTo>
                <a:cubicBezTo>
                  <a:pt x="4314773" y="-77620"/>
                  <a:pt x="4332352" y="51127"/>
                  <a:pt x="4591952" y="0"/>
                </a:cubicBezTo>
                <a:cubicBezTo>
                  <a:pt x="4851552" y="-51127"/>
                  <a:pt x="4967059" y="52086"/>
                  <a:pt x="5244141" y="0"/>
                </a:cubicBezTo>
                <a:cubicBezTo>
                  <a:pt x="5377098" y="35817"/>
                  <a:pt x="5496297" y="118878"/>
                  <a:pt x="5513962" y="269821"/>
                </a:cubicBezTo>
                <a:cubicBezTo>
                  <a:pt x="5577481" y="396733"/>
                  <a:pt x="5460114" y="683606"/>
                  <a:pt x="5513962" y="831031"/>
                </a:cubicBezTo>
                <a:cubicBezTo>
                  <a:pt x="5567810" y="978456"/>
                  <a:pt x="5473264" y="1093389"/>
                  <a:pt x="5513962" y="1349071"/>
                </a:cubicBezTo>
                <a:cubicBezTo>
                  <a:pt x="5537137" y="1478850"/>
                  <a:pt x="5388785" y="1598747"/>
                  <a:pt x="5244141" y="1618892"/>
                </a:cubicBezTo>
                <a:cubicBezTo>
                  <a:pt x="5071951" y="1662532"/>
                  <a:pt x="4980179" y="1573301"/>
                  <a:pt x="4790925" y="1618892"/>
                </a:cubicBezTo>
                <a:cubicBezTo>
                  <a:pt x="4601671" y="1664483"/>
                  <a:pt x="4367953" y="1588654"/>
                  <a:pt x="4238223" y="1618892"/>
                </a:cubicBezTo>
                <a:cubicBezTo>
                  <a:pt x="4108493" y="1649130"/>
                  <a:pt x="3951723" y="1582110"/>
                  <a:pt x="3834750" y="1618892"/>
                </a:cubicBezTo>
                <a:cubicBezTo>
                  <a:pt x="3717777" y="1655674"/>
                  <a:pt x="3579453" y="1576559"/>
                  <a:pt x="3431278" y="1618892"/>
                </a:cubicBezTo>
                <a:cubicBezTo>
                  <a:pt x="3283103" y="1661225"/>
                  <a:pt x="3212330" y="1618769"/>
                  <a:pt x="3027805" y="1618892"/>
                </a:cubicBezTo>
                <a:cubicBezTo>
                  <a:pt x="2843280" y="1619015"/>
                  <a:pt x="2678530" y="1618453"/>
                  <a:pt x="2425360" y="1618892"/>
                </a:cubicBezTo>
                <a:cubicBezTo>
                  <a:pt x="2172191" y="1619331"/>
                  <a:pt x="2037636" y="1588825"/>
                  <a:pt x="1922401" y="1618892"/>
                </a:cubicBezTo>
                <a:cubicBezTo>
                  <a:pt x="1807166" y="1648959"/>
                  <a:pt x="1491504" y="1592386"/>
                  <a:pt x="1369698" y="1618892"/>
                </a:cubicBezTo>
                <a:cubicBezTo>
                  <a:pt x="1247892" y="1645398"/>
                  <a:pt x="581285" y="1551241"/>
                  <a:pt x="269821" y="1618892"/>
                </a:cubicBezTo>
                <a:cubicBezTo>
                  <a:pt x="157628" y="1623838"/>
                  <a:pt x="-2006" y="1519536"/>
                  <a:pt x="0" y="1349071"/>
                </a:cubicBezTo>
                <a:cubicBezTo>
                  <a:pt x="-48921" y="1085868"/>
                  <a:pt x="40199" y="1053296"/>
                  <a:pt x="0" y="787861"/>
                </a:cubicBezTo>
                <a:cubicBezTo>
                  <a:pt x="-40199" y="522426"/>
                  <a:pt x="27207" y="508725"/>
                  <a:pt x="0" y="269821"/>
                </a:cubicBezTo>
                <a:close/>
              </a:path>
              <a:path w="5513962" h="1618892" stroke="0" extrusionOk="0">
                <a:moveTo>
                  <a:pt x="0" y="269821"/>
                </a:moveTo>
                <a:cubicBezTo>
                  <a:pt x="20490" y="129202"/>
                  <a:pt x="135551" y="-12211"/>
                  <a:pt x="269821" y="0"/>
                </a:cubicBezTo>
                <a:cubicBezTo>
                  <a:pt x="554730" y="-68605"/>
                  <a:pt x="694651" y="59887"/>
                  <a:pt x="922010" y="0"/>
                </a:cubicBezTo>
                <a:cubicBezTo>
                  <a:pt x="1149369" y="-59887"/>
                  <a:pt x="1246205" y="14762"/>
                  <a:pt x="1524455" y="0"/>
                </a:cubicBezTo>
                <a:cubicBezTo>
                  <a:pt x="1802705" y="-14762"/>
                  <a:pt x="1863820" y="52041"/>
                  <a:pt x="2126900" y="0"/>
                </a:cubicBezTo>
                <a:cubicBezTo>
                  <a:pt x="2389981" y="-52041"/>
                  <a:pt x="2426404" y="7630"/>
                  <a:pt x="2679603" y="0"/>
                </a:cubicBezTo>
                <a:cubicBezTo>
                  <a:pt x="2932802" y="-7630"/>
                  <a:pt x="3001747" y="43207"/>
                  <a:pt x="3282048" y="0"/>
                </a:cubicBezTo>
                <a:cubicBezTo>
                  <a:pt x="3562349" y="-43207"/>
                  <a:pt x="3576056" y="43615"/>
                  <a:pt x="3685521" y="0"/>
                </a:cubicBezTo>
                <a:cubicBezTo>
                  <a:pt x="3794986" y="-43615"/>
                  <a:pt x="4199173" y="4944"/>
                  <a:pt x="4337709" y="0"/>
                </a:cubicBezTo>
                <a:cubicBezTo>
                  <a:pt x="4476245" y="-4944"/>
                  <a:pt x="5032378" y="28614"/>
                  <a:pt x="5244141" y="0"/>
                </a:cubicBezTo>
                <a:cubicBezTo>
                  <a:pt x="5384394" y="38778"/>
                  <a:pt x="5516787" y="123191"/>
                  <a:pt x="5513962" y="269821"/>
                </a:cubicBezTo>
                <a:cubicBezTo>
                  <a:pt x="5544414" y="504571"/>
                  <a:pt x="5498694" y="639532"/>
                  <a:pt x="5513962" y="809446"/>
                </a:cubicBezTo>
                <a:cubicBezTo>
                  <a:pt x="5529230" y="979360"/>
                  <a:pt x="5491714" y="1179769"/>
                  <a:pt x="5513962" y="1349071"/>
                </a:cubicBezTo>
                <a:cubicBezTo>
                  <a:pt x="5533215" y="1508964"/>
                  <a:pt x="5361849" y="1625835"/>
                  <a:pt x="5244141" y="1618892"/>
                </a:cubicBezTo>
                <a:cubicBezTo>
                  <a:pt x="5092866" y="1651327"/>
                  <a:pt x="4960737" y="1575154"/>
                  <a:pt x="4840668" y="1618892"/>
                </a:cubicBezTo>
                <a:cubicBezTo>
                  <a:pt x="4720599" y="1662630"/>
                  <a:pt x="4528440" y="1607374"/>
                  <a:pt x="4437196" y="1618892"/>
                </a:cubicBezTo>
                <a:cubicBezTo>
                  <a:pt x="4345952" y="1630410"/>
                  <a:pt x="4098000" y="1593647"/>
                  <a:pt x="3983980" y="1618892"/>
                </a:cubicBezTo>
                <a:cubicBezTo>
                  <a:pt x="3869960" y="1644137"/>
                  <a:pt x="3628292" y="1558213"/>
                  <a:pt x="3431278" y="1618892"/>
                </a:cubicBezTo>
                <a:cubicBezTo>
                  <a:pt x="3234264" y="1679571"/>
                  <a:pt x="3098397" y="1573435"/>
                  <a:pt x="2779089" y="1618892"/>
                </a:cubicBezTo>
                <a:cubicBezTo>
                  <a:pt x="2459781" y="1664349"/>
                  <a:pt x="2306269" y="1605647"/>
                  <a:pt x="2176644" y="1618892"/>
                </a:cubicBezTo>
                <a:cubicBezTo>
                  <a:pt x="2047019" y="1632137"/>
                  <a:pt x="1907275" y="1562538"/>
                  <a:pt x="1673685" y="1618892"/>
                </a:cubicBezTo>
                <a:cubicBezTo>
                  <a:pt x="1440095" y="1675246"/>
                  <a:pt x="1273531" y="1575393"/>
                  <a:pt x="1120982" y="1618892"/>
                </a:cubicBezTo>
                <a:cubicBezTo>
                  <a:pt x="968433" y="1662391"/>
                  <a:pt x="510651" y="1556026"/>
                  <a:pt x="269821" y="1618892"/>
                </a:cubicBezTo>
                <a:cubicBezTo>
                  <a:pt x="138173" y="1613301"/>
                  <a:pt x="13074" y="1478343"/>
                  <a:pt x="0" y="1349071"/>
                </a:cubicBezTo>
                <a:cubicBezTo>
                  <a:pt x="-36696" y="1107699"/>
                  <a:pt x="12389" y="1040970"/>
                  <a:pt x="0" y="841824"/>
                </a:cubicBezTo>
                <a:cubicBezTo>
                  <a:pt x="-12389" y="642678"/>
                  <a:pt x="33891" y="471610"/>
                  <a:pt x="0" y="269821"/>
                </a:cubicBezTo>
                <a:close/>
              </a:path>
            </a:pathLst>
          </a:custGeom>
          <a:ln>
            <a:prstDash val="lgDashDot"/>
            <a:extLst>
              <a:ext uri="{C807C97D-BFC1-408E-A445-0C87EB9F89A2}">
                <ask:lineSketchStyleProps xmlns:ask="http://schemas.microsoft.com/office/drawing/2018/sketchyshapes" sd="295603031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algn="ctr"/>
            <a:endParaRPr lang="en-US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Seyed Muhammad Hossein Mousavi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2024-2025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BD49F-247E-4D96-8ED8-ADE04E45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556" y="6172201"/>
            <a:ext cx="685800" cy="68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E0198F-ABEF-4F4E-8450-CC81CEEF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22" y="1950896"/>
            <a:ext cx="4911064" cy="2293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95A3B-EFA3-42C4-ACEC-8D8DAEF2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426"/>
            <a:ext cx="5714439" cy="4290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8D89D-8BAB-4B8E-8E01-BF0ACA206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9" y="4687860"/>
            <a:ext cx="2853795" cy="2140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C0904-C1A9-4721-B98C-C90BC7173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18" y="4124865"/>
            <a:ext cx="2868074" cy="223148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0814D4-7F77-4D56-9173-8B8F2A521C80}"/>
              </a:ext>
            </a:extLst>
          </p:cNvPr>
          <p:cNvSpPr/>
          <p:nvPr/>
        </p:nvSpPr>
        <p:spPr>
          <a:xfrm>
            <a:off x="5954521" y="52099"/>
            <a:ext cx="5159304" cy="17040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Complexity Example Results for Economic Dispatching Problem by Bess Algorithm:</a:t>
            </a:r>
            <a:endParaRPr lang="fa-IR" sz="11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Best Cost: 16202.85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Convergence time (seconds): 1.5400832176208496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Memory used (MB): 0.18390625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Number of operations performed: 2135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Complexity Class: O(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n_scout_bees</a:t>
            </a: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*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max_iter</a:t>
            </a: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*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nPlant</a:t>
            </a: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Complexity Name: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Linearithmic</a:t>
            </a:r>
            <a:r>
              <a:rPr lang="en-US" sz="1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(O(n * log n))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50E59-BE63-492E-A5A4-6B40292DD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23" y="4271430"/>
            <a:ext cx="828654" cy="832860"/>
          </a:xfrm>
          <a:prstGeom prst="rect">
            <a:avLst/>
          </a:prstGeom>
          <a:ln>
            <a:noFill/>
          </a:ln>
          <a:effectLst>
            <a:reflection blurRad="6350" stA="50000" endA="300" endPos="90000" dist="508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87F5B-4B80-4084-97DB-5B008B11E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46" y="1964636"/>
            <a:ext cx="975895" cy="975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766B5-2207-4942-BDCA-BE1A6A33D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7" y="82770"/>
            <a:ext cx="1331755" cy="74661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546AA7-473C-4E53-BCCD-A0C449BC7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92" y="82770"/>
            <a:ext cx="975628" cy="107341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FE2DF-6167-4F50-ACC6-8B4684056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5" y="0"/>
            <a:ext cx="3038779" cy="1950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F75143-0AC8-4CB6-923C-FEC133ECEB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9" y="3827615"/>
            <a:ext cx="1345397" cy="10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10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60439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Optimization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Iteratively moves in the direction of the steepest descent to minimize a function.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Newton's Method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second-order derivatives for faster convergence in smooth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variant of Gradient Descent that updates weights using random subsets of data.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Gradient-Free Optimization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Nelder-Mead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simplex-based method for finding minima in non-differentiable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Powell’s Method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iterative optimization method that does not require derivatives.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Hill Climbing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greedy algorithm that iteratively improves the solution by moving to better neighbors.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Best-First Search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Explores a search tree by selecting the node with the lowest estimated cost to the goal, prioritizing the most promising paths first.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Process Optimization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Builds probabilistic models to optimize expensive black-box functions.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Tree-Structured </a:t>
            </a: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Estimator (TPE):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Bayesian method for hyperparameter tuning in machine learning.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C8E6D-C3F1-438C-9B9A-3D50DB96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48" y="6170148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2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Algorithms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 (GA):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natural selection to evolve solutions to optimization problems.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Evolution (DE):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by evolving candidate solutions based on differences between them.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NSGA-II (Non-dominated Sorting Genetic Algorithm-II):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and elitist evolutionary algorithm for solving multi-objective optimization problems, maintaining diversity.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Strategy (ES):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biological evolution, focusing on mutation and selection to iteratively improve candidate solutions for real-valued optimization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 Intelligence Algorithms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Swarm Optimization (PSO):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social behavior of swarms to explore the solution space.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 Colony Optimization (ACO):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the foraging behavior of ants to find optimal paths.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Firefly Algorithm (FA):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the flashing behavior of fireflies, using light intensity to attract others and guide the search for optimal solutions.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 Wolf Optimizer (GWO):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the hunting and leadership hierarchy of gray wolves to balance exploration and exploitation in finding optimal solutions.</a:t>
            </a:r>
          </a:p>
          <a:p>
            <a:pPr lvl="3" algn="just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C8E6D-C3F1-438C-9B9A-3D50DB96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48" y="6170148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 Intelligence Algorithms (continue)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Victoria Amazonica Optimization (VAO):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the growth and leaf arrangement of the Victoria Amazonica water lily, utilizing its efficient spatial coverage to solve optimization problems effectively.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Weevil Damage Optimization Algorithm (WDOA):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inspired by weevil behaviors—specifically their flying, snout, and damaging capabilities—designed to solve complex optimization problems by mimicking these natural processes.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Bess Algorithm (BA):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the foraging behavior of bees to explore and exploit the solution space effectively.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MOEA/D (Multi-Objective Evolutionary Algorithm based on Decomposition):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Breaks multi-objective problems into simpler subproblems to optimize.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Human-Based Algorithms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Teaching-Learning-Based Optimization (TLBO):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the teaching-learning process to refine solutions.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Storm Optimization (BSO):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human brainstorming for idea generation and refinement.</a:t>
            </a:r>
          </a:p>
          <a:p>
            <a:pPr lvl="4" algn="just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C8E6D-C3F1-438C-9B9A-3D50DB96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48" y="6170148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Metaheuristics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Human-Based Algorithms (continue)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 Search (TS):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memory structures to avoid revisiting previously explored solutions, enabling efficient exploration of the solution space.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Imperialist Competitive Algorithm (ICA):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socio-political metaheuristic inspired by imperialistic competition, where countries (solutions) compete to take over colonies and improve their fitness for global optimization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Optimization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Annealing (SA):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Mimics the annealing process in metals to escape local optima.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Gravitational Search Algorithm (GSA):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the gravitational attraction between objects to find optima.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Harmony Search (HS):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music-inspired optimization algorithm that mimics the improvisation process of musicians to find the optimal solution by balancing exploration and exploitation.</a:t>
            </a:r>
          </a:p>
          <a:p>
            <a:pPr marL="2171700" lvl="4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Galaxy Gravity Optimization (GGO):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physics-inspired optimization algorithm that models the gravitational interactions within a galaxy to explore and converge toward optimal solutions effectively.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C8E6D-C3F1-438C-9B9A-3D50DB96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48" y="6170148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Test Functions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functions in optimization are mathematical functions used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and compare the performance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optimization algorithms.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functions are carefully designed to represent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kinds of challenges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optimization algorithms might face, such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non-convexity, multimodality (multiple local optima), or rugged landscapes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allow researchers to compare the performance of different optimization algorithms on the same problems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specific conditions.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real-world problem complexities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robustness and adaptability of optimization techniques.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generally categorized into the categories of unimodal and multimodal.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Unimodal, which has a single global optimum and is used to test the convergence speed and accuracy of an algorithm like sphere or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rosenbrock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Multimodal, which has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local optima and at least one global optimum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used to test an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algorithm's ability to escape local optima and find the global optimum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Such as Ackley or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rastrigin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B66DA-75E8-48D8-9EC2-E196F439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613" y="6174557"/>
            <a:ext cx="909387" cy="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700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Test Functions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Ackley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local minima but one global minimum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used to test an algorithm's ability to converge to the global minimum in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noisy, multimodal landscape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function with a single global minimum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Useful for testing optimization algorithms in a smooth and convex landscape.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Michalewicz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multiple local minima, making it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for algorithms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the ability to avoid local optima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find the global minimum.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Zakharov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bowl-shaped function. It evaluates how efficiently an algorithm can handle linear and quadratic terms.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Branin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multimodal function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global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Used for testing algorithms' exploration and exploitation balance.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Schwefel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local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Tests an algorithm's ability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through large search spaces with deceptive local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Beale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smooth function with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global minimum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evaluates an algorithm's performance in smooth, nonlinear spaces.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B66DA-75E8-48D8-9EC2-E196F439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613" y="6174557"/>
            <a:ext cx="909387" cy="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Test Functions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Rastrigin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regularly spaced local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widely used to test optimization algorithms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spaces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Jong (Sphere)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quadratic function. It is a basic benchmark for testing an algorithm's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speed.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Powell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function with flat regions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Tests an algorithm’s performance in scenarios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gradients are small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Egg Holder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non-convex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multimodal function. Used to test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algorithms' exploration capabilities.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Easom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sharp global minimum and is flat elsewhere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algorithms to find the minimum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scattered information regions.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Pyramid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evenly spaced peaks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Used to evaluate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algorithm's global search capabilities.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Dixon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the convergence behavior of optimization methods with quadratic features.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Bukin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narrow valley with many ridges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Tests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algorithms' precision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navigation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spaces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Cross-in-Tray (Multimodal):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complex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Tests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rugged landscapes.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B66DA-75E8-48D8-9EC2-E196F439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613" y="6174557"/>
            <a:ext cx="909387" cy="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8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52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Test Functions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Trid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simple, bowl-shaped function. Useful for algorithms testing smooth landscapes.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Rosenbrock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well-known function with a narrow valley leading to the global minimum. It tests an algorithm's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efficiency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Griewank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many local minima and a single global minimum. It evaluates algorithms'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in non-convex spaces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Bohachevsky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simpler variant of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Rastrigin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function. Useful for testing convergence on smooth surfaces.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Goldstein-Price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with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local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Used to test algorithms' robustness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landscapes.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Matyas (Unimodal):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symmetric, bowl-shaped function. Used to test optimization methods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smooth, low-dimensional landscapes.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complex with multiple minima. Used to test algorithms’ ability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rugged terrains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Levy (Multimodal):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algorithms' global search capability with its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deceptive local minima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B66DA-75E8-48D8-9EC2-E196F439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613" y="6174557"/>
            <a:ext cx="909387" cy="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0E0CA-343C-4DA2-833E-5353A55B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"/>
            <a:ext cx="12192000" cy="68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7DF0F-AE23-447E-8D39-6104F95E2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64"/>
            <a:ext cx="12192000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1D9F0-A6AC-42E4-A727-1DA46AB3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48" y="6192477"/>
            <a:ext cx="876889" cy="69287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9" y="207390"/>
            <a:ext cx="1007577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Types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Test Functions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10C88-332F-4DD6-A378-03E924C3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75" y="77461"/>
            <a:ext cx="7425816" cy="59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20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Group data points into clusters where points in the same cluster are similar and points in different clusters are dissimilar.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Algorithms like k-means iteratively assign points to clusters based on simple distance metrics, but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get stuck in suboptimal solutions (local minima).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Optimization's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algorithms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 larger solution space and avoid local optima by globally minimizing the clustering objective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resulting in more robust clustering for complex or high-dimensional data.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a target variable by modeling the relationship between inputs and outputs.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Nonlinear regression uses techniques like Least Squares or Gradient Descent, but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get stuck in local minima or struggle with complex relationships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algorithms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global searches, handle complex objective functions,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provide more robust solutions for noisy or highly nonlinear data.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317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Spanning Tree (MST)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the subset of edges in a connected graph that connects all nodes with the minimum total weight without forming cycles.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Algorithms like Kruskal’s and Prim’s use greedy approaches to construct the MST but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efficiently handle dynamic changes or constraints in large, complex graphs.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Optimization's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additional constraints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specific edges must be included/excluded)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 to dynamic or multi-objective scenarios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default methods cannot.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Location Allocation (HLA)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optimal hub locations and allocate demand points to these hubs to minimize transportation costs or maximize efficiency in a network.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Heuristic or greedy algorithms allocate hubs based on proximity or fixed cost models but may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 with complex demand patterns or additional constraints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balance multiple objectives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cost and time)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complex constraints like hub capacity, dynamic demands, or multi-tier allocations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320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Traveling Salesman Problem (TSP)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Determine the shortest possible route that visits each city exactly once and returns to the starting point.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Greedy approaches like Nearest Neighbor quickly find solutions but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suboptimal routes, especially for larger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methods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global solution space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balancing exploration and exploitation to find near-optimal or globally optimal routes for complex, large-scale instances or multi-objective scenarios.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Routing Problem (VRP)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 optimal routes for a fleet of vehicles to deliver goods to multiple locations while minimizing costs and meeting constraints like capacity and time windows.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Heuristic approaches, like Clarke-Wright Savings or nearest neighbor, provide quick solutions but may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handle complex constraints effectively in large-scale or dynamic scenarios.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methods can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constraints (e.g., vehicle capacity, delivery windows) and objectives (e.g., cost, distance),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more efficient and scalable solutions for real-world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652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Dispatching (ED)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Determine the optimal power output of multiple generators to meet electricity demand while minimizing total generation costs.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Traditional methods like Lambda-Iteration or Gradient Descent solve linear cost models but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 with nonlinear cost functions or constraints like generator limits and transmission losses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Advanced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complex nonlinearities, multiple objectives (e.g., cost and emissions), and real-world constraints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leading to more precise and efficient dispatch solutions.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Partition an image into distinct regions (e.g., separating objects from the background) to extract meaningful information for tasks like object detection or medical imaging.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Techniques like thresholding or edge detection rely on basic intensity differences, which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in noisy or complex images with overlapping textures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Optimization-based methods globally minimize cost functions that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region similarity and boundary smoothness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leading to more accurate and robust segmentation for challenging datasets.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2158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most relevant subset of features from a dataset to improve model performance while reducing complexity and overfitting.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Techniques like correlation-based filtering or forward selection evaluate features individually or sequentially but may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interactions between features or subsets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full search space to identify feature combinations that maximize model performance while adhering to constraints, such as limiting feature count or minimizing redundancy.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Packing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items of varying sizes to a fixed number of bins in a way that minimizes the number of bins used or maximizes space utilization.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Greedy algorithms like First-Fit or Best-Fit assign items sequentially,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 to suboptimal packing configurations.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optimization approaches consider the overall packing arrangement, balancing space utilization and constraints like item priority or weight limits, leading to more efficient and feasible solutions.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5416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Assignment Problem (QAP)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a set of facilities to a set of locations to minimize the total cost, where costs depend on the flow between facilities and the distance between locations.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Heuristics or greedy algorithms provide quick solutions but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find near-optimal assignments in large or highly interconnected problems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explore the solution space, handling complex interactions between facilities and locations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achieve more accurate and cost-effective assignments.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Machine Scheduling (PMS)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jobs to multiple parallel machines to minimize the total completion time,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makespan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other objectives while considering constraints like machine capacity or job priorities.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Heuristic algorithms, such as Shortest Processing Time (SPT) or Earliest Due Date (EDD), provide quick but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 schedules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optimization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solution space more effectively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job allocation and machine utilization under complex constraints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near-optimal schedules.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945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331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Distribute limited resources among competing activities to maximize efficiency or achieve specific objectives while meeting constraints.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rule-based approaches or greedy algorithms allocate resources based on predefined priorities but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account for complex dependencies or trade-offs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Advanced approaches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allocation space globally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competing objectives and constraints (e.g., costs, time, or capacity)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more efficient and effective resource utilization.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234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Design an antenna with specific performance characteristics (e.g., frequency range, signal strength) while adhering to physical and operational constraints.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Conventional design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predefined templates and manual adjustments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often requiring significant trial and error to meet complex requirements.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approaches automate the design process,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 wide range of configurations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evolve novel and efficient antenna structures that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 manually designed counterparts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Bending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Design and optimize spacetime configurations for specific purposes, such as simulating gravitational effects, modeling relativistic phenomena, or exploring advanced physics scenarios.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Traditional approaches rely on fixed theoretical models or numerical approximations, which can be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 and may not adapt well to complex constraints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Advanced optimization methods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 broader range of spacetime geometries, dynamically balancing constraints like energy, mass distribution, and curvature to achieve more accurate and efficient models for specific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719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 (PSP)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the 3D structure of a protein from its amino acid sequence to understand its function and interactions.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Rule-based methods or sequence alignment approaches rely on known templates or heuristics, which often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for novel or complex proteins without similar known structures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approaches explore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conformational space, balancing energy minimization and structural constraints to predict more accurate and stable 3D structures, even for novel proteins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Exoplanetary Adaptation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Adapt human genetics for survival on exoplanets with extreme environmental conditions.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Earth-centric models fail to address unique exoplanetary challenges like high radiation or low oxygen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Explore genetic profiles in complex environments to predict adaptive traits, maximizing survival and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003E-D95B-4C2B-A8BD-CFEB5E50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982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FB54F-E267-C337-F768-2925BA67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C7F5058-CD53-222B-0E4A-F0352B8A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BA258-E004-FA5F-ED1A-4DA44D0E3584}"/>
              </a:ext>
            </a:extLst>
          </p:cNvPr>
          <p:cNvSpPr txBox="1"/>
          <p:nvPr/>
        </p:nvSpPr>
        <p:spPr>
          <a:xfrm>
            <a:off x="44853" y="136525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Optimized (Weights and biases)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Optimize the weights and biases of Convolutional Neural Networks (CNNs) to enhance accuracy and generalization across tasks.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Gradient-based optimizers (e.g., SGD, Adam) often converge to suboptimal solutions, especially for complex or high-dimensional problems.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Advanced optimization algorithms explore the weight space more effectively, overcoming local minima and ensuring better performance and robustness.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 Encoders (VAE) Optimized (Latent Space)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Optimize the latent space of VAEs to improve the quality of reconstruction and generative performance.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training often results in poorly disentangled latent spaces, limiting representation accuracy and generation diversity.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Improvement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Advanced optimization techniques enhance latent space structure, ensuring better disentanglement, reconstruction fidelity, and meaningful data generation.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E7C73-62A9-C480-082B-203DD1ECD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64" y="6141564"/>
            <a:ext cx="716436" cy="71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31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63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is the process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best solution or outcome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possible possibilities while satisfying given constraints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involves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or minimizing a specific objective 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cost or fitness.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mathematical expression that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goal of an optimization problem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evaluates the quality of a solution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guides the search for the optimal result.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solutions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optimization problems called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points.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points occur where the derivative (gradient) of the objective function is zero or undefined.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there is no slope, and the function "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flattens out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these points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points are classified into four main categories: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Maximum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value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objective function across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domain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problem 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in the case of the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Minimum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value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objective function across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domain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problem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in the case of the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In most cases, we are looking for the best value for the cost function.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Maximum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value of the objective function within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region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neighborhood.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lowest value of the objective function within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region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neighborhood.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 Point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point where the objective function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neither a local maximum nor a local minimum.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76CA-99FB-410B-869A-0E937525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80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441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and Exploitation: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phase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searches broadly across the solution space to identify promising regions or solutions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helps discover areas that might contain the global optimum. 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phase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algorithm focuses on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refining or improving solutions within those promising regions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discovered during exploration. It fine-tunes the results to approach the optimum.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condition or rule that solutions must satisfy (e.g., budget limits, resource capacities).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complexity of an algorithm is the amount of resources required to run the algorithm.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goes from the fastest/less complex of O(1) to the slowest/most complex of O(n!).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76CA-99FB-410B-869A-0E937525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08664-BD55-49A1-B7CB-536342F9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01" y="3912643"/>
            <a:ext cx="2435759" cy="2327982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859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76CA-99FB-410B-869A-0E937525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47C88-5D16-4E01-962D-D2957522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7" y="1480792"/>
            <a:ext cx="9377346" cy="437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19883-671E-41FD-AB49-4DDBD8B682A9}"/>
              </a:ext>
            </a:extLst>
          </p:cNvPr>
          <p:cNvSpPr txBox="1"/>
          <p:nvPr/>
        </p:nvSpPr>
        <p:spPr>
          <a:xfrm>
            <a:off x="3878346" y="5739125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Visualization of Critical Points in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1331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76CA-99FB-410B-869A-0E937525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52494-26A7-409A-8CAA-C1E1A4DC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12" y="28975"/>
            <a:ext cx="8427563" cy="6327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D263E8-F236-4897-9538-35AC0FED74E7}"/>
              </a:ext>
            </a:extLst>
          </p:cNvPr>
          <p:cNvSpPr txBox="1"/>
          <p:nvPr/>
        </p:nvSpPr>
        <p:spPr>
          <a:xfrm>
            <a:off x="2893779" y="6385137"/>
            <a:ext cx="680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3-D Visualization of Critical Points in Optimization on a Test Function</a:t>
            </a:r>
          </a:p>
        </p:txBody>
      </p:sp>
    </p:spTree>
    <p:extLst>
      <p:ext uri="{BB962C8B-B14F-4D97-AF65-F5344CB8AC3E}">
        <p14:creationId xmlns:p14="http://schemas.microsoft.com/office/powerpoint/2010/main" val="265967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Improvement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minimizes resource usage (time, cost, energy)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achieving desired outcomes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processes to operate more efficiently.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Reduction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helps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expenses in industries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finding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cost-effective solutions without compromising quality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performance.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Enhancement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improves system or product performance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parameters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 best results under given constraints.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 Support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provides data-driven,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choices in complex scenarios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aiding businesses and individuals in making better decisions.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Profits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resource allocation and processes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organizations can maximize returns, productivity, and profitability.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Promotion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Optimization contributes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practices by reducing waste, energy consumption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environmental impact in operations.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Advancement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drives innovation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creative solutions to complex problems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pushing the boundaries of technology and design.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73A58-5D64-4B34-B1FD-E33124F3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278" y="6229551"/>
            <a:ext cx="618722" cy="6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ABEA-D33C-453F-B13F-EC6EB1018E21}"/>
              </a:ext>
            </a:extLst>
          </p:cNvPr>
          <p:cNvSpPr txBox="1"/>
          <p:nvPr/>
        </p:nvSpPr>
        <p:spPr>
          <a:xfrm>
            <a:off x="179108" y="207390"/>
            <a:ext cx="11308947" cy="626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8A3C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Types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Optimization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Relies on derivatives to iteratively find optima, suitable for smooth and differentiable problems.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Gradient-Free Optimization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Operates without gradient information, ideal for non-differentiable or noisy problems.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Problem-specific approaches using simple rules to provide quick, often suboptimal solutions.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 frameworks for global search, balancing exploration and exploitation, covering diverse problems. (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we concentrate more on Metaheuristics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Evolutionary Algorithms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Subset of metaheuristics inspired by biological evolution (e.g., Genetic Algorithms, Differential Evolution).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 Intelligence Algorithms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Subset of metaheuristics inspired by collective behaviors in nature (e.g., PSO, Firefly Algorithm, and Ant Colony Optimization).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Optimization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Inspired by physical processes like annealing or gravitation to find near-optimal solutions (such as Simulated Annealing or Harmony Search).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Human-Based Algorithms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Inspired by human decision-making and behavior (e.g., Teaching-Learning-Based Optimization, Brain Storm Optimization, Tabu Search, and Imperialist Competitive Algorithm).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Optimization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probabilistic models to optimize expensive, black-box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D6FC9-4A2C-4EDA-AC24-01A36B19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996" y="6117996"/>
            <a:ext cx="740004" cy="7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4">
                <a:lumMod val="20000"/>
                <a:lumOff val="80000"/>
              </a:schemeClr>
            </a:gs>
            <a:gs pos="84000">
              <a:schemeClr val="accent6">
                <a:lumMod val="40000"/>
                <a:lumOff val="60000"/>
              </a:schemeClr>
            </a:gs>
            <a:gs pos="100000">
              <a:srgbClr val="B686D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8E974-FD29-4ED8-940E-0CBCBE15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58517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495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3828</Words>
  <Application>Microsoft Office PowerPoint</Application>
  <PresentationFormat>Widescreen</PresentationFormat>
  <Paragraphs>285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Muhammad Hossein Mousavi</dc:creator>
  <cp:lastModifiedBy>Hossein Mousavi</cp:lastModifiedBy>
  <cp:revision>63</cp:revision>
  <dcterms:created xsi:type="dcterms:W3CDTF">2024-12-21T22:19:27Z</dcterms:created>
  <dcterms:modified xsi:type="dcterms:W3CDTF">2025-01-11T16:16:28Z</dcterms:modified>
</cp:coreProperties>
</file>